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9" r:id="rId6"/>
    <p:sldId id="365" r:id="rId7"/>
    <p:sldId id="367" r:id="rId8"/>
    <p:sldId id="368"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772601-DAFB-D4A5-CCF6-277856ECE93E}" name="中野 裕介" initials="裕中" userId="S::S029244@kddi.com::8de515c1-15e2-4e71-97df-387d59cfd89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7" d="100"/>
          <a:sy n="107" d="100"/>
        </p:scale>
        <p:origin x="600"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537878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679781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S2-2502878</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6G study areas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Adrian Buckley (Verizon)</a:t>
            </a:r>
          </a:p>
          <a:p>
            <a:pPr marL="0" indent="0" eaLnBrk="1" hangingPunct="1">
              <a:buFontTx/>
              <a:buNone/>
            </a:pPr>
            <a:r>
              <a:rPr lang="en-GB" altLang="en-US" dirty="0"/>
              <a:t>Source: KDDI, US Cellular, Verizon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Intro</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NWM discussions need to </a:t>
            </a:r>
            <a:r>
              <a:rPr lang="en-US" altLang="en-US" dirty="0" err="1"/>
              <a:t>centre</a:t>
            </a:r>
            <a:r>
              <a:rPr lang="en-US" altLang="en-US" dirty="0"/>
              <a:t> around specific topics to identify work tasks (WTs).</a:t>
            </a:r>
          </a:p>
          <a:p>
            <a:r>
              <a:rPr lang="en-US" altLang="en-US" dirty="0"/>
              <a:t>Questions/ topics are identified on following pages.  Intent is to use these questions (topics) to scope discussions in specific areas.</a:t>
            </a:r>
          </a:p>
        </p:txBody>
      </p:sp>
    </p:spTree>
    <p:extLst>
      <p:ext uri="{BB962C8B-B14F-4D97-AF65-F5344CB8AC3E}">
        <p14:creationId xmlns:p14="http://schemas.microsoft.com/office/powerpoint/2010/main" val="301910160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861291310"/>
              </p:ext>
            </p:extLst>
          </p:nvPr>
        </p:nvGraphicFramePr>
        <p:xfrm>
          <a:off x="121716" y="1690688"/>
          <a:ext cx="11866068" cy="4709160"/>
        </p:xfrm>
        <a:graphic>
          <a:graphicData uri="http://schemas.openxmlformats.org/drawingml/2006/table">
            <a:tbl>
              <a:tblPr firstRow="1" bandRow="1">
                <a:tableStyleId>{5C22544A-7EE6-4342-B048-85BDC9FD1C3A}</a:tableStyleId>
              </a:tblPr>
              <a:tblGrid>
                <a:gridCol w="517476">
                  <a:extLst>
                    <a:ext uri="{9D8B030D-6E8A-4147-A177-3AD203B41FA5}">
                      <a16:colId xmlns:a16="http://schemas.microsoft.com/office/drawing/2014/main" val="2236238882"/>
                    </a:ext>
                  </a:extLst>
                </a:gridCol>
                <a:gridCol w="1367161">
                  <a:extLst>
                    <a:ext uri="{9D8B030D-6E8A-4147-A177-3AD203B41FA5}">
                      <a16:colId xmlns:a16="http://schemas.microsoft.com/office/drawing/2014/main" val="562605877"/>
                    </a:ext>
                  </a:extLst>
                </a:gridCol>
                <a:gridCol w="5885896">
                  <a:extLst>
                    <a:ext uri="{9D8B030D-6E8A-4147-A177-3AD203B41FA5}">
                      <a16:colId xmlns:a16="http://schemas.microsoft.com/office/drawing/2014/main" val="824553124"/>
                    </a:ext>
                  </a:extLst>
                </a:gridCol>
                <a:gridCol w="2423603">
                  <a:extLst>
                    <a:ext uri="{9D8B030D-6E8A-4147-A177-3AD203B41FA5}">
                      <a16:colId xmlns:a16="http://schemas.microsoft.com/office/drawing/2014/main" val="4265244648"/>
                    </a:ext>
                  </a:extLst>
                </a:gridCol>
                <a:gridCol w="1671932">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i="1" dirty="0">
                          <a:solidFill>
                            <a:srgbClr val="FF0000"/>
                          </a:solidFill>
                        </a:rPr>
                        <a:t>1</a:t>
                      </a:r>
                    </a:p>
                    <a:p>
                      <a:endParaRPr lang="en-US" sz="1050" i="1" dirty="0">
                        <a:solidFill>
                          <a:srgbClr val="FF0000"/>
                        </a:solidFill>
                      </a:endParaRPr>
                    </a:p>
                  </a:txBody>
                  <a:tcPr/>
                </a:tc>
                <a:tc>
                  <a:txBody>
                    <a:bodyPr/>
                    <a:lstStyle/>
                    <a:p>
                      <a:r>
                        <a:rPr lang="en-US" sz="1400" b="1" i="0" u="none" strike="noStrike" kern="1200" dirty="0">
                          <a:solidFill>
                            <a:schemeClr val="dk1"/>
                          </a:solidFill>
                          <a:effectLst/>
                          <a:latin typeface="+mn-lt"/>
                          <a:ea typeface="+mn-ea"/>
                          <a:cs typeface="+mn-cs"/>
                        </a:rPr>
                        <a:t>Architecture</a:t>
                      </a:r>
                    </a:p>
                  </a:txBody>
                  <a:tcPr/>
                </a:tc>
                <a:tc>
                  <a:txBody>
                    <a:bodyPr/>
                    <a:lstStyle/>
                    <a:p>
                      <a:r>
                        <a:rPr lang="en-US" sz="1800" b="1" i="0" u="none" strike="noStrike" kern="1200" dirty="0">
                          <a:solidFill>
                            <a:schemeClr val="dk1"/>
                          </a:solidFill>
                          <a:effectLst/>
                          <a:latin typeface="+mn-lt"/>
                          <a:ea typeface="+mn-ea"/>
                          <a:cs typeface="+mn-cs"/>
                        </a:rPr>
                        <a:t>What 5G SA NFs could be evolved, which could be replaced and which could be deprecated?</a:t>
                      </a:r>
                      <a:endParaRPr lang="en-US" sz="1100" i="1" dirty="0">
                        <a:solidFill>
                          <a:srgbClr val="FF0000"/>
                        </a:solidFill>
                      </a:endParaRPr>
                    </a:p>
                  </a:txBody>
                  <a:tcPr/>
                </a:tc>
                <a:tc>
                  <a:txBody>
                    <a:bodyPr/>
                    <a:lstStyle/>
                    <a:p>
                      <a:r>
                        <a:rPr lang="en-US" sz="1100" kern="1200" dirty="0">
                          <a:solidFill>
                            <a:schemeClr val="dk1"/>
                          </a:solidFill>
                          <a:latin typeface="+mn-lt"/>
                          <a:ea typeface="+mn-ea"/>
                          <a:cs typeface="+mn-cs"/>
                        </a:rPr>
                        <a:t>Leverage existing investment in 5G SA architecture.</a:t>
                      </a:r>
                    </a:p>
                  </a:txBody>
                  <a:tcPr/>
                </a:tc>
                <a:tc>
                  <a:txBody>
                    <a:bodyPr/>
                    <a:lstStyle/>
                    <a:p>
                      <a:r>
                        <a:rPr lang="en-GB" sz="1100" i="1" dirty="0">
                          <a:solidFill>
                            <a:srgbClr val="FF0000"/>
                          </a:solidFill>
                        </a:rPr>
                        <a:t>Please outline any potential dependencies with other WGs?</a:t>
                      </a:r>
                      <a:endParaRPr lang="en-US" sz="1100" i="1" dirty="0">
                        <a:solidFill>
                          <a:srgbClr val="FF0000"/>
                        </a:solidFill>
                      </a:endParaRPr>
                    </a:p>
                  </a:txBody>
                  <a:tcPr/>
                </a:tc>
                <a:extLst>
                  <a:ext uri="{0D108BD9-81ED-4DB2-BD59-A6C34878D82A}">
                    <a16:rowId xmlns:a16="http://schemas.microsoft.com/office/drawing/2014/main" val="779832184"/>
                  </a:ext>
                </a:extLst>
              </a:tr>
              <a:tr h="370840">
                <a:tc>
                  <a:txBody>
                    <a:bodyPr/>
                    <a:lstStyle/>
                    <a:p>
                      <a:endParaRPr lang="en-US" sz="1100" dirty="0"/>
                    </a:p>
                  </a:txBody>
                  <a:tcPr/>
                </a:tc>
                <a:tc>
                  <a:txBody>
                    <a:bodyPr/>
                    <a:lstStyle/>
                    <a:p>
                      <a:r>
                        <a:rPr lang="en-US" sz="1400" b="1" i="0" u="none" strike="noStrike" kern="1200" dirty="0">
                          <a:solidFill>
                            <a:schemeClr val="dk1"/>
                          </a:solidFill>
                          <a:effectLst/>
                          <a:latin typeface="+mn-lt"/>
                          <a:ea typeface="+mn-ea"/>
                          <a:cs typeface="+mn-cs"/>
                        </a:rPr>
                        <a:t>Architecture</a:t>
                      </a:r>
                    </a:p>
                  </a:txBody>
                  <a:tcPr/>
                </a:tc>
                <a:tc>
                  <a:txBody>
                    <a:bodyPr/>
                    <a:lstStyle/>
                    <a:p>
                      <a:pPr rtl="0"/>
                      <a:r>
                        <a:rPr lang="en-US" sz="1800" b="1" i="0" u="none" strike="noStrike" kern="1200">
                          <a:solidFill>
                            <a:schemeClr val="dk1"/>
                          </a:solidFill>
                          <a:effectLst/>
                          <a:latin typeface="+mn-lt"/>
                          <a:ea typeface="+mn-ea"/>
                          <a:cs typeface="+mn-cs"/>
                        </a:rPr>
                        <a:t>How </a:t>
                      </a:r>
                      <a:r>
                        <a:rPr lang="en-US" sz="1800" b="1" i="0" u="none" strike="noStrike" kern="1200" dirty="0">
                          <a:solidFill>
                            <a:schemeClr val="dk1"/>
                          </a:solidFill>
                          <a:effectLst/>
                          <a:latin typeface="+mn-lt"/>
                          <a:ea typeface="+mn-ea"/>
                          <a:cs typeface="+mn-cs"/>
                        </a:rPr>
                        <a:t>can the architecture leverage latest innovations in </a:t>
                      </a:r>
                      <a:r>
                        <a:rPr lang="en-US" sz="1800" b="1" i="0" u="none" strike="noStrike" kern="1200">
                          <a:solidFill>
                            <a:schemeClr val="dk1"/>
                          </a:solidFill>
                          <a:effectLst/>
                          <a:latin typeface="+mn-lt"/>
                          <a:ea typeface="+mn-ea"/>
                          <a:cs typeface="+mn-cs"/>
                        </a:rPr>
                        <a:t>cloud technology  </a:t>
                      </a:r>
                      <a:r>
                        <a:rPr lang="en-US" sz="1800" b="1" i="0" u="none" strike="noStrike" kern="1200" dirty="0">
                          <a:solidFill>
                            <a:schemeClr val="dk1"/>
                          </a:solidFill>
                          <a:effectLst/>
                          <a:latin typeface="+mn-lt"/>
                          <a:ea typeface="+mn-ea"/>
                          <a:cs typeface="+mn-cs"/>
                        </a:rPr>
                        <a:t>e.g.</a:t>
                      </a:r>
                      <a:endParaRPr lang="en-US" sz="1100" b="0" dirty="0">
                        <a:effectLst/>
                      </a:endParaRPr>
                    </a:p>
                    <a:p>
                      <a:pPr marL="285750" indent="-285750" rtl="0" fontAlgn="base">
                        <a:buFont typeface="Arial" panose="020B0604020202020204" pitchFamily="34" charset="0"/>
                        <a:buChar char="•"/>
                      </a:pPr>
                      <a:r>
                        <a:rPr lang="en-US" sz="1800" b="1" i="0" u="none" strike="noStrike" kern="1200" dirty="0">
                          <a:solidFill>
                            <a:schemeClr val="dk1"/>
                          </a:solidFill>
                          <a:effectLst/>
                          <a:latin typeface="+mn-lt"/>
                          <a:ea typeface="+mn-ea"/>
                          <a:cs typeface="+mn-cs"/>
                        </a:rPr>
                        <a:t>Separation of stateful data and logic</a:t>
                      </a:r>
                    </a:p>
                    <a:p>
                      <a:pPr marL="742950" lvl="1" indent="-285750" rtl="0" fontAlgn="base">
                        <a:buFont typeface="Arial" panose="020B0604020202020204" pitchFamily="34" charset="0"/>
                        <a:buChar char="•"/>
                      </a:pPr>
                      <a:r>
                        <a:rPr lang="en-US" sz="1800" b="1" i="0" u="none" strike="noStrike" kern="1200" dirty="0">
                          <a:solidFill>
                            <a:schemeClr val="dk1"/>
                          </a:solidFill>
                          <a:effectLst/>
                          <a:latin typeface="+mn-lt"/>
                          <a:ea typeface="+mn-ea"/>
                          <a:cs typeface="+mn-cs"/>
                        </a:rPr>
                        <a:t>3GPP defined Data structure</a:t>
                      </a:r>
                    </a:p>
                    <a:p>
                      <a:pPr marL="285750" indent="-285750" rtl="0" fontAlgn="base">
                        <a:buFont typeface="Arial" panose="020B0604020202020204" pitchFamily="34" charset="0"/>
                        <a:buChar char="•"/>
                      </a:pPr>
                      <a:r>
                        <a:rPr lang="en-US" sz="1800" b="1" i="0" u="none" strike="noStrike" kern="1200" dirty="0">
                          <a:solidFill>
                            <a:schemeClr val="dk1"/>
                          </a:solidFill>
                          <a:effectLst/>
                          <a:latin typeface="+mn-lt"/>
                          <a:ea typeface="+mn-ea"/>
                          <a:cs typeface="+mn-cs"/>
                        </a:rPr>
                        <a:t>Restoration procedures </a:t>
                      </a:r>
                    </a:p>
                    <a:p>
                      <a:pPr marL="285750" indent="-285750" rtl="0" fontAlgn="base">
                        <a:buFont typeface="Arial" panose="020B0604020202020204" pitchFamily="34" charset="0"/>
                        <a:buChar char="•"/>
                      </a:pPr>
                      <a:r>
                        <a:rPr lang="en-US" sz="1800" b="1" i="0" u="none" strike="noStrike" kern="1200" dirty="0">
                          <a:solidFill>
                            <a:schemeClr val="dk1"/>
                          </a:solidFill>
                          <a:effectLst/>
                          <a:latin typeface="+mn-lt"/>
                          <a:ea typeface="+mn-ea"/>
                          <a:cs typeface="+mn-cs"/>
                        </a:rPr>
                        <a:t>SBI for data retrieval and creation</a:t>
                      </a:r>
                    </a:p>
                    <a:p>
                      <a:pPr marL="0" indent="0">
                        <a:buFont typeface="+mj-lt"/>
                        <a:buNone/>
                      </a:pPr>
                      <a:endParaRPr lang="en-US" sz="1100" kern="1200" dirty="0">
                        <a:solidFill>
                          <a:schemeClr val="dk1"/>
                        </a:solidFill>
                        <a:effectLst/>
                        <a:latin typeface="+mn-lt"/>
                        <a:ea typeface="+mn-ea"/>
                        <a:cs typeface="+mn-cs"/>
                      </a:endParaRPr>
                    </a:p>
                  </a:txBody>
                  <a:tcPr/>
                </a:tc>
                <a:tc>
                  <a:txBody>
                    <a:bodyPr/>
                    <a:lstStyle/>
                    <a:p>
                      <a:r>
                        <a:rPr lang="en-US" sz="1100" dirty="0"/>
                        <a:t>NFs are not stateless, if an NF fails it can result in downtime and signaling storms.  </a:t>
                      </a:r>
                    </a:p>
                  </a:txBody>
                  <a:tcPr/>
                </a:tc>
                <a:tc>
                  <a:txBody>
                    <a:bodyPr/>
                    <a:lstStyle/>
                    <a:p>
                      <a:endParaRPr lang="en-US" sz="1100" dirty="0"/>
                    </a:p>
                  </a:txBody>
                  <a:tcPr/>
                </a:tc>
                <a:extLst>
                  <a:ext uri="{0D108BD9-81ED-4DB2-BD59-A6C34878D82A}">
                    <a16:rowId xmlns:a16="http://schemas.microsoft.com/office/drawing/2014/main" val="1961773117"/>
                  </a:ext>
                </a:extLst>
              </a:tr>
              <a:tr h="370840">
                <a:tc>
                  <a:txBody>
                    <a:bodyPr/>
                    <a:lstStyle/>
                    <a:p>
                      <a:endParaRPr lang="en-US" sz="1100" dirty="0"/>
                    </a:p>
                  </a:txBody>
                  <a:tcPr/>
                </a:tc>
                <a:tc>
                  <a:txBody>
                    <a:bodyPr/>
                    <a:lstStyle/>
                    <a:p>
                      <a:r>
                        <a:rPr lang="en-US" sz="1400" b="1" i="0" u="none" strike="noStrike" kern="1200" dirty="0">
                          <a:solidFill>
                            <a:schemeClr val="dk1"/>
                          </a:solidFill>
                          <a:effectLst/>
                          <a:latin typeface="+mn-lt"/>
                          <a:ea typeface="+mn-ea"/>
                          <a:cs typeface="+mn-cs"/>
                        </a:rPr>
                        <a:t>Architecture</a:t>
                      </a:r>
                    </a:p>
                  </a:txBody>
                  <a:tcPr/>
                </a:tc>
                <a:tc>
                  <a:txBody>
                    <a:bodyPr/>
                    <a:lstStyle/>
                    <a:p>
                      <a:r>
                        <a:rPr lang="en-US" sz="1800" b="1" i="0" u="none" strike="noStrike" kern="1200" dirty="0">
                          <a:solidFill>
                            <a:schemeClr val="dk1"/>
                          </a:solidFill>
                          <a:effectLst/>
                          <a:latin typeface="+mn-lt"/>
                          <a:ea typeface="+mn-ea"/>
                          <a:cs typeface="+mn-cs"/>
                        </a:rPr>
                        <a:t>How can the architecture become more modular, allowing a baseline set of capabilities that can be built upon depending on operator and vertical needs?</a:t>
                      </a:r>
                      <a:endParaRPr lang="en-US" sz="1100" dirty="0"/>
                    </a:p>
                  </a:txBody>
                  <a:tcPr/>
                </a:tc>
                <a:tc>
                  <a:txBody>
                    <a:bodyPr/>
                    <a:lstStyle/>
                    <a:p>
                      <a:r>
                        <a:rPr lang="en-US" sz="1100" dirty="0"/>
                        <a:t>Some aspects of the architecture are tightly coupled, there should be a bare minimum set of capabilities that can be added to in a modular fashion.  Allows independent deployment and development of features.</a:t>
                      </a:r>
                    </a:p>
                  </a:txBody>
                  <a:tcPr/>
                </a:tc>
                <a:tc>
                  <a:txBody>
                    <a:bodyPr/>
                    <a:lstStyle/>
                    <a:p>
                      <a:endParaRPr lang="en-US" sz="1100" dirty="0"/>
                    </a:p>
                  </a:txBody>
                  <a:tcPr/>
                </a:tc>
                <a:extLst>
                  <a:ext uri="{0D108BD9-81ED-4DB2-BD59-A6C34878D82A}">
                    <a16:rowId xmlns:a16="http://schemas.microsoft.com/office/drawing/2014/main" val="136015713"/>
                  </a:ext>
                </a:extLst>
              </a:tr>
              <a:tr h="370840">
                <a:tc>
                  <a:txBody>
                    <a:bodyPr/>
                    <a:lstStyle/>
                    <a:p>
                      <a:endParaRPr lang="en-US" sz="1100" dirty="0"/>
                    </a:p>
                  </a:txBody>
                  <a:tcPr/>
                </a:tc>
                <a:tc>
                  <a:txBody>
                    <a:bodyPr/>
                    <a:lstStyle/>
                    <a:p>
                      <a:r>
                        <a:rPr lang="en-US" sz="1400" b="1" i="0" u="none" strike="noStrike" kern="1200" dirty="0">
                          <a:solidFill>
                            <a:schemeClr val="dk1"/>
                          </a:solidFill>
                          <a:effectLst/>
                          <a:latin typeface="+mn-lt"/>
                          <a:ea typeface="+mn-ea"/>
                          <a:cs typeface="+mn-cs"/>
                        </a:rPr>
                        <a:t>Architecture</a:t>
                      </a:r>
                    </a:p>
                  </a:txBody>
                  <a:tcPr/>
                </a:tc>
                <a:tc>
                  <a:txBody>
                    <a:bodyPr/>
                    <a:lstStyle/>
                    <a:p>
                      <a:r>
                        <a:rPr lang="en-US" sz="1800" b="1" i="0" u="none" strike="noStrike" kern="1200" dirty="0">
                          <a:solidFill>
                            <a:schemeClr val="dk1"/>
                          </a:solidFill>
                          <a:effectLst/>
                          <a:latin typeface="+mn-lt"/>
                          <a:ea typeface="+mn-ea"/>
                          <a:cs typeface="+mn-cs"/>
                        </a:rPr>
                        <a:t>How AI can enhance network operations and performance e.g.  </a:t>
                      </a:r>
                      <a:r>
                        <a:rPr lang="en-US" sz="1800" b="1" i="0" u="none" strike="noStrike" kern="1200" dirty="0" err="1">
                          <a:solidFill>
                            <a:schemeClr val="dk1"/>
                          </a:solidFill>
                          <a:effectLst/>
                          <a:latin typeface="+mn-lt"/>
                          <a:ea typeface="+mn-ea"/>
                          <a:cs typeface="+mn-cs"/>
                        </a:rPr>
                        <a:t>optimizatons</a:t>
                      </a:r>
                      <a:r>
                        <a:rPr lang="en-US" sz="1800" b="1" i="0" u="none" strike="noStrike" kern="1200" dirty="0">
                          <a:solidFill>
                            <a:schemeClr val="dk1"/>
                          </a:solidFill>
                          <a:effectLst/>
                          <a:latin typeface="+mn-lt"/>
                          <a:ea typeface="+mn-ea"/>
                          <a:cs typeface="+mn-cs"/>
                        </a:rPr>
                        <a:t>, orchestration, connectivity </a:t>
                      </a:r>
                      <a:r>
                        <a:rPr lang="en-US" sz="1800" b="1" i="0" u="none" strike="noStrike" kern="1200" dirty="0" err="1">
                          <a:solidFill>
                            <a:schemeClr val="dk1"/>
                          </a:solidFill>
                          <a:effectLst/>
                          <a:latin typeface="+mn-lt"/>
                          <a:ea typeface="+mn-ea"/>
                          <a:cs typeface="+mn-cs"/>
                        </a:rPr>
                        <a:t>etc</a:t>
                      </a:r>
                      <a:r>
                        <a:rPr lang="en-US" sz="1800" b="1" i="0" u="none" strike="noStrike" kern="1200" dirty="0">
                          <a:solidFill>
                            <a:schemeClr val="dk1"/>
                          </a:solidFill>
                          <a:effectLst/>
                          <a:latin typeface="+mn-lt"/>
                          <a:ea typeface="+mn-ea"/>
                          <a:cs typeface="+mn-cs"/>
                        </a:rPr>
                        <a:t>?</a:t>
                      </a:r>
                      <a:endParaRPr lang="en-US" sz="1100" dirty="0"/>
                    </a:p>
                  </a:txBody>
                  <a:tcPr/>
                </a:tc>
                <a:tc>
                  <a:txBody>
                    <a:bodyPr/>
                    <a:lstStyle/>
                    <a:p>
                      <a:r>
                        <a:rPr lang="en-US" sz="1100" dirty="0"/>
                        <a:t>AI can be used to optimize many network operations.</a:t>
                      </a:r>
                    </a:p>
                  </a:txBody>
                  <a:tcPr/>
                </a:tc>
                <a:tc>
                  <a:txBody>
                    <a:bodyPr/>
                    <a:lstStyle/>
                    <a:p>
                      <a:endParaRPr lang="en-US" sz="1100" dirty="0"/>
                    </a:p>
                  </a:txBody>
                  <a:tcPr/>
                </a:tc>
                <a:extLst>
                  <a:ext uri="{0D108BD9-81ED-4DB2-BD59-A6C34878D82A}">
                    <a16:rowId xmlns:a16="http://schemas.microsoft.com/office/drawing/2014/main" val="2136062564"/>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349822710"/>
              </p:ext>
            </p:extLst>
          </p:nvPr>
        </p:nvGraphicFramePr>
        <p:xfrm>
          <a:off x="121716" y="1690688"/>
          <a:ext cx="11866068" cy="3566160"/>
        </p:xfrm>
        <a:graphic>
          <a:graphicData uri="http://schemas.openxmlformats.org/drawingml/2006/table">
            <a:tbl>
              <a:tblPr firstRow="1" bandRow="1">
                <a:tableStyleId>{5C22544A-7EE6-4342-B048-85BDC9FD1C3A}</a:tableStyleId>
              </a:tblPr>
              <a:tblGrid>
                <a:gridCol w="517476">
                  <a:extLst>
                    <a:ext uri="{9D8B030D-6E8A-4147-A177-3AD203B41FA5}">
                      <a16:colId xmlns:a16="http://schemas.microsoft.com/office/drawing/2014/main" val="2236238882"/>
                    </a:ext>
                  </a:extLst>
                </a:gridCol>
                <a:gridCol w="1367161">
                  <a:extLst>
                    <a:ext uri="{9D8B030D-6E8A-4147-A177-3AD203B41FA5}">
                      <a16:colId xmlns:a16="http://schemas.microsoft.com/office/drawing/2014/main" val="562605877"/>
                    </a:ext>
                  </a:extLst>
                </a:gridCol>
                <a:gridCol w="5885896">
                  <a:extLst>
                    <a:ext uri="{9D8B030D-6E8A-4147-A177-3AD203B41FA5}">
                      <a16:colId xmlns:a16="http://schemas.microsoft.com/office/drawing/2014/main" val="824553124"/>
                    </a:ext>
                  </a:extLst>
                </a:gridCol>
                <a:gridCol w="2423603">
                  <a:extLst>
                    <a:ext uri="{9D8B030D-6E8A-4147-A177-3AD203B41FA5}">
                      <a16:colId xmlns:a16="http://schemas.microsoft.com/office/drawing/2014/main" val="4265244648"/>
                    </a:ext>
                  </a:extLst>
                </a:gridCol>
                <a:gridCol w="1671932">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i="1" dirty="0">
                          <a:solidFill>
                            <a:srgbClr val="FF0000"/>
                          </a:solidFill>
                        </a:rPr>
                        <a:t>x</a:t>
                      </a:r>
                    </a:p>
                    <a:p>
                      <a:endParaRPr lang="en-US" sz="1050" i="1" dirty="0">
                        <a:solidFill>
                          <a:srgbClr val="FF0000"/>
                        </a:solidFill>
                      </a:endParaRPr>
                    </a:p>
                  </a:txBody>
                  <a:tcPr/>
                </a:tc>
                <a:tc>
                  <a:txBody>
                    <a:bodyPr/>
                    <a:lstStyle/>
                    <a:p>
                      <a:r>
                        <a:rPr lang="en-US" sz="1400" b="1" i="0" u="none" strike="noStrike" kern="1200" dirty="0">
                          <a:solidFill>
                            <a:schemeClr val="dk1"/>
                          </a:solidFill>
                          <a:effectLst/>
                          <a:latin typeface="+mn-lt"/>
                          <a:ea typeface="+mn-ea"/>
                          <a:cs typeface="+mn-cs"/>
                        </a:rPr>
                        <a:t>Connectivity</a:t>
                      </a:r>
                    </a:p>
                  </a:txBody>
                  <a:tcPr/>
                </a:tc>
                <a:tc>
                  <a:txBody>
                    <a:bodyPr/>
                    <a:lstStyle/>
                    <a:p>
                      <a:r>
                        <a:rPr lang="en-US" sz="1800" b="1" i="0" u="none" strike="noStrike" kern="1200" dirty="0">
                          <a:solidFill>
                            <a:schemeClr val="dk1"/>
                          </a:solidFill>
                          <a:effectLst/>
                          <a:latin typeface="+mn-lt"/>
                          <a:ea typeface="+mn-ea"/>
                          <a:cs typeface="+mn-cs"/>
                        </a:rPr>
                        <a:t>How can ubiquitous connectivity be achieved with terrestrial, non-terrestrial and non 3GPP technologies? </a:t>
                      </a:r>
                    </a:p>
                  </a:txBody>
                  <a:tcPr/>
                </a:tc>
                <a:tc>
                  <a:txBody>
                    <a:bodyPr/>
                    <a:lstStyle/>
                    <a:p>
                      <a:r>
                        <a:rPr lang="en-US" sz="1100" kern="1200" dirty="0">
                          <a:solidFill>
                            <a:schemeClr val="dk1"/>
                          </a:solidFill>
                          <a:latin typeface="+mn-lt"/>
                          <a:ea typeface="+mn-ea"/>
                          <a:cs typeface="+mn-cs"/>
                        </a:rPr>
                        <a:t>Society expects their device to work everywhere</a:t>
                      </a:r>
                    </a:p>
                  </a:txBody>
                  <a:tcPr/>
                </a:tc>
                <a:tc>
                  <a:txBody>
                    <a:bodyPr/>
                    <a:lstStyle/>
                    <a:p>
                      <a:r>
                        <a:rPr lang="en-GB" sz="1100" i="1" dirty="0">
                          <a:solidFill>
                            <a:srgbClr val="FF0000"/>
                          </a:solidFill>
                        </a:rPr>
                        <a:t>Please outline any potential dependencies with other WGs?</a:t>
                      </a:r>
                      <a:endParaRPr lang="en-US" sz="1100" i="1" dirty="0">
                        <a:solidFill>
                          <a:srgbClr val="FF0000"/>
                        </a:solidFill>
                      </a:endParaRPr>
                    </a:p>
                  </a:txBody>
                  <a:tcPr/>
                </a:tc>
                <a:extLst>
                  <a:ext uri="{0D108BD9-81ED-4DB2-BD59-A6C34878D82A}">
                    <a16:rowId xmlns:a16="http://schemas.microsoft.com/office/drawing/2014/main" val="779832184"/>
                  </a:ext>
                </a:extLst>
              </a:tr>
              <a:tr h="370840">
                <a:tc>
                  <a:txBody>
                    <a:bodyPr/>
                    <a:lstStyle/>
                    <a:p>
                      <a:endParaRPr lang="en-US" sz="1100" dirty="0"/>
                    </a:p>
                  </a:txBody>
                  <a:tcPr/>
                </a:tc>
                <a:tc>
                  <a:txBody>
                    <a:bodyPr/>
                    <a:lstStyle/>
                    <a:p>
                      <a:r>
                        <a:rPr lang="en-US" sz="1400" b="1" i="0" u="none" strike="noStrike" kern="1200" dirty="0">
                          <a:solidFill>
                            <a:schemeClr val="dk1"/>
                          </a:solidFill>
                          <a:effectLst/>
                          <a:latin typeface="+mn-lt"/>
                          <a:ea typeface="+mn-ea"/>
                          <a:cs typeface="+mn-cs"/>
                        </a:rPr>
                        <a:t>Network exposure</a:t>
                      </a:r>
                    </a:p>
                  </a:txBody>
                  <a:tcPr/>
                </a:tc>
                <a:tc>
                  <a:txBody>
                    <a:bodyPr/>
                    <a:lstStyle/>
                    <a:p>
                      <a:pPr rtl="0"/>
                      <a:r>
                        <a:rPr lang="en-US" sz="1800" b="1" i="0" u="none" strike="noStrike" kern="1200" dirty="0">
                          <a:solidFill>
                            <a:schemeClr val="dk1"/>
                          </a:solidFill>
                          <a:effectLst/>
                          <a:latin typeface="+mn-lt"/>
                          <a:ea typeface="+mn-ea"/>
                          <a:cs typeface="+mn-cs"/>
                        </a:rPr>
                        <a:t>A unified network exposure framework across 6G core and 6G RAN to foster API economies of scale</a:t>
                      </a:r>
                      <a:endParaRPr lang="en-US" sz="1100" kern="1200" dirty="0">
                        <a:solidFill>
                          <a:schemeClr val="dk1"/>
                        </a:solidFill>
                        <a:effectLst/>
                        <a:latin typeface="+mn-lt"/>
                        <a:ea typeface="+mn-ea"/>
                        <a:cs typeface="+mn-cs"/>
                      </a:endParaRPr>
                    </a:p>
                  </a:txBody>
                  <a:tcPr/>
                </a:tc>
                <a:tc>
                  <a:txBody>
                    <a:bodyPr/>
                    <a:lstStyle/>
                    <a:p>
                      <a:r>
                        <a:rPr lang="en-US" sz="1100" dirty="0" err="1"/>
                        <a:t>NaaS</a:t>
                      </a:r>
                      <a:r>
                        <a:rPr lang="en-US" sz="1100" dirty="0"/>
                        <a:t>.  </a:t>
                      </a:r>
                    </a:p>
                  </a:txBody>
                  <a:tcPr/>
                </a:tc>
                <a:tc>
                  <a:txBody>
                    <a:bodyPr/>
                    <a:lstStyle/>
                    <a:p>
                      <a:endParaRPr lang="en-US" sz="1100" dirty="0"/>
                    </a:p>
                  </a:txBody>
                  <a:tcPr/>
                </a:tc>
                <a:extLst>
                  <a:ext uri="{0D108BD9-81ED-4DB2-BD59-A6C34878D82A}">
                    <a16:rowId xmlns:a16="http://schemas.microsoft.com/office/drawing/2014/main" val="1961773117"/>
                  </a:ext>
                </a:extLst>
              </a:tr>
              <a:tr h="370840">
                <a:tc>
                  <a:txBody>
                    <a:bodyPr/>
                    <a:lstStyle/>
                    <a:p>
                      <a:endParaRPr lang="en-US" sz="1100" dirty="0"/>
                    </a:p>
                  </a:txBody>
                  <a:tcPr/>
                </a:tc>
                <a:tc>
                  <a:txBody>
                    <a:bodyPr/>
                    <a:lstStyle/>
                    <a:p>
                      <a:r>
                        <a:rPr lang="en-US" sz="1400" b="1" i="0" u="none" strike="noStrike" kern="1200" dirty="0">
                          <a:solidFill>
                            <a:schemeClr val="dk1"/>
                          </a:solidFill>
                          <a:effectLst/>
                          <a:latin typeface="+mn-lt"/>
                          <a:ea typeface="+mn-ea"/>
                          <a:cs typeface="+mn-cs"/>
                        </a:rPr>
                        <a:t>New Opportunities</a:t>
                      </a:r>
                    </a:p>
                  </a:txBody>
                  <a:tcPr/>
                </a:tc>
                <a:tc>
                  <a:txBody>
                    <a:bodyPr/>
                    <a:lstStyle/>
                    <a:p>
                      <a:r>
                        <a:rPr lang="en-US" sz="1800" b="1" i="0" u="none" strike="noStrike" kern="1200" dirty="0">
                          <a:solidFill>
                            <a:schemeClr val="dk1"/>
                          </a:solidFill>
                          <a:effectLst/>
                          <a:latin typeface="+mn-lt"/>
                          <a:ea typeface="+mn-ea"/>
                          <a:cs typeface="+mn-cs"/>
                        </a:rPr>
                        <a:t>Evolution of ISAC to support bi-static and multi static operations using both RAN, UE and non 3GPP technologies</a:t>
                      </a:r>
                      <a:endParaRPr lang="en-US" sz="1100" dirty="0"/>
                    </a:p>
                  </a:txBody>
                  <a:tcPr/>
                </a:tc>
                <a:tc>
                  <a:txBody>
                    <a:bodyPr/>
                    <a:lstStyle/>
                    <a:p>
                      <a:r>
                        <a:rPr lang="en-US" sz="1100" dirty="0"/>
                        <a:t>ISAC presents new business opportunities, Rel-20 is only expected to support </a:t>
                      </a:r>
                      <a:r>
                        <a:rPr lang="en-US" sz="1100" dirty="0" err="1"/>
                        <a:t>gNB</a:t>
                      </a:r>
                      <a:r>
                        <a:rPr lang="en-US" sz="1100" dirty="0"/>
                        <a:t> mono static operation.  Bi-static </a:t>
                      </a:r>
                      <a:r>
                        <a:rPr lang="en-US" sz="1100" dirty="0" err="1"/>
                        <a:t>gNB</a:t>
                      </a:r>
                      <a:r>
                        <a:rPr lang="en-US" sz="1100" dirty="0"/>
                        <a:t> and UE sensing increase potential sensing opportunities.</a:t>
                      </a:r>
                    </a:p>
                  </a:txBody>
                  <a:tcPr/>
                </a:tc>
                <a:tc>
                  <a:txBody>
                    <a:bodyPr/>
                    <a:lstStyle/>
                    <a:p>
                      <a:endParaRPr lang="en-US" sz="1100" dirty="0"/>
                    </a:p>
                  </a:txBody>
                  <a:tcPr/>
                </a:tc>
                <a:extLst>
                  <a:ext uri="{0D108BD9-81ED-4DB2-BD59-A6C34878D82A}">
                    <a16:rowId xmlns:a16="http://schemas.microsoft.com/office/drawing/2014/main" val="136015713"/>
                  </a:ext>
                </a:extLst>
              </a:tr>
              <a:tr h="370840">
                <a:tc>
                  <a:txBody>
                    <a:bodyPr/>
                    <a:lstStyle/>
                    <a:p>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dirty="0">
                          <a:solidFill>
                            <a:schemeClr val="dk1"/>
                          </a:solidFill>
                          <a:effectLst/>
                          <a:latin typeface="+mn-lt"/>
                          <a:ea typeface="+mn-ea"/>
                          <a:cs typeface="+mn-cs"/>
                        </a:rPr>
                        <a:t>New Opportunities</a:t>
                      </a:r>
                    </a:p>
                  </a:txBody>
                  <a:tcPr/>
                </a:tc>
                <a:tc>
                  <a:txBody>
                    <a:bodyPr/>
                    <a:lstStyle/>
                    <a:p>
                      <a:r>
                        <a:rPr lang="en-US" sz="1800" b="1" i="0" u="none" strike="noStrike" kern="1200" dirty="0">
                          <a:solidFill>
                            <a:schemeClr val="dk1"/>
                          </a:solidFill>
                          <a:effectLst/>
                          <a:latin typeface="+mn-lt"/>
                          <a:ea typeface="+mn-ea"/>
                          <a:cs typeface="+mn-cs"/>
                        </a:rPr>
                        <a:t>How can network computing be supported allowing offloading of processing capacity from end user devices (UEs) or other NFS?</a:t>
                      </a:r>
                      <a:endParaRPr lang="en-US" sz="1100" dirty="0"/>
                    </a:p>
                  </a:txBody>
                  <a:tcPr/>
                </a:tc>
                <a:tc>
                  <a:txBody>
                    <a:bodyPr/>
                    <a:lstStyle/>
                    <a:p>
                      <a:r>
                        <a:rPr lang="en-US" sz="1100" dirty="0"/>
                        <a:t>UE only has finite compute power compared to the network.  Network may also have compute power that might be under utilized due to time of day loading </a:t>
                      </a:r>
                      <a:r>
                        <a:rPr lang="en-US" sz="1100" dirty="0" err="1"/>
                        <a:t>etc</a:t>
                      </a:r>
                      <a:endParaRPr lang="en-US" sz="1100" dirty="0"/>
                    </a:p>
                  </a:txBody>
                  <a:tcPr/>
                </a:tc>
                <a:tc>
                  <a:txBody>
                    <a:bodyPr/>
                    <a:lstStyle/>
                    <a:p>
                      <a:endParaRPr lang="en-US" sz="1100" dirty="0"/>
                    </a:p>
                  </a:txBody>
                  <a:tcPr/>
                </a:tc>
                <a:extLst>
                  <a:ext uri="{0D108BD9-81ED-4DB2-BD59-A6C34878D82A}">
                    <a16:rowId xmlns:a16="http://schemas.microsoft.com/office/drawing/2014/main" val="2136062564"/>
                  </a:ext>
                </a:extLst>
              </a:tr>
            </a:tbl>
          </a:graphicData>
        </a:graphic>
      </p:graphicFrame>
    </p:spTree>
    <p:extLst>
      <p:ext uri="{BB962C8B-B14F-4D97-AF65-F5344CB8AC3E}">
        <p14:creationId xmlns:p14="http://schemas.microsoft.com/office/powerpoint/2010/main" val="340141983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398823847"/>
              </p:ext>
            </p:extLst>
          </p:nvPr>
        </p:nvGraphicFramePr>
        <p:xfrm>
          <a:off x="121716" y="1690688"/>
          <a:ext cx="11866068" cy="5654040"/>
        </p:xfrm>
        <a:graphic>
          <a:graphicData uri="http://schemas.openxmlformats.org/drawingml/2006/table">
            <a:tbl>
              <a:tblPr firstRow="1" bandRow="1">
                <a:tableStyleId>{5C22544A-7EE6-4342-B048-85BDC9FD1C3A}</a:tableStyleId>
              </a:tblPr>
              <a:tblGrid>
                <a:gridCol w="517476">
                  <a:extLst>
                    <a:ext uri="{9D8B030D-6E8A-4147-A177-3AD203B41FA5}">
                      <a16:colId xmlns:a16="http://schemas.microsoft.com/office/drawing/2014/main" val="2236238882"/>
                    </a:ext>
                  </a:extLst>
                </a:gridCol>
                <a:gridCol w="1367161">
                  <a:extLst>
                    <a:ext uri="{9D8B030D-6E8A-4147-A177-3AD203B41FA5}">
                      <a16:colId xmlns:a16="http://schemas.microsoft.com/office/drawing/2014/main" val="562605877"/>
                    </a:ext>
                  </a:extLst>
                </a:gridCol>
                <a:gridCol w="5885896">
                  <a:extLst>
                    <a:ext uri="{9D8B030D-6E8A-4147-A177-3AD203B41FA5}">
                      <a16:colId xmlns:a16="http://schemas.microsoft.com/office/drawing/2014/main" val="824553124"/>
                    </a:ext>
                  </a:extLst>
                </a:gridCol>
                <a:gridCol w="2423603">
                  <a:extLst>
                    <a:ext uri="{9D8B030D-6E8A-4147-A177-3AD203B41FA5}">
                      <a16:colId xmlns:a16="http://schemas.microsoft.com/office/drawing/2014/main" val="4265244648"/>
                    </a:ext>
                  </a:extLst>
                </a:gridCol>
                <a:gridCol w="1671932">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i="1" dirty="0">
                          <a:solidFill>
                            <a:srgbClr val="FF0000"/>
                          </a:solidFill>
                        </a:rPr>
                        <a:t>x</a:t>
                      </a:r>
                    </a:p>
                    <a:p>
                      <a:endParaRPr lang="en-US" sz="1050" i="1" dirty="0">
                        <a:solidFill>
                          <a:srgbClr val="FF0000"/>
                        </a:solidFill>
                      </a:endParaRPr>
                    </a:p>
                  </a:txBody>
                  <a:tcPr/>
                </a:tc>
                <a:tc>
                  <a:txBody>
                    <a:bodyPr/>
                    <a:lstStyle/>
                    <a:p>
                      <a:r>
                        <a:rPr lang="en-US" sz="1400" b="1" i="0" u="none" strike="noStrike" kern="1200" dirty="0">
                          <a:solidFill>
                            <a:schemeClr val="dk1"/>
                          </a:solidFill>
                          <a:effectLst/>
                          <a:latin typeface="+mn-lt"/>
                          <a:ea typeface="+mn-ea"/>
                          <a:cs typeface="+mn-cs"/>
                        </a:rPr>
                        <a:t>Existing services</a:t>
                      </a:r>
                    </a:p>
                  </a:txBody>
                  <a:tcPr/>
                </a:tc>
                <a:tc>
                  <a:txBody>
                    <a:bodyPr/>
                    <a:lstStyle/>
                    <a:p>
                      <a:r>
                        <a:rPr lang="en-US" sz="1800" b="1" i="0" u="none" strike="noStrike" kern="1200" dirty="0">
                          <a:solidFill>
                            <a:schemeClr val="dk1"/>
                          </a:solidFill>
                          <a:effectLst/>
                          <a:latin typeface="+mn-lt"/>
                          <a:ea typeface="+mn-ea"/>
                          <a:cs typeface="+mn-cs"/>
                        </a:rPr>
                        <a:t>How existing services (Voice, 911/112, E-Call, PWS, WPS, MPS, MCS) shall be supported?</a:t>
                      </a:r>
                      <a:endParaRPr lang="en-US" sz="1100" i="1" dirty="0">
                        <a:solidFill>
                          <a:srgbClr val="FF0000"/>
                        </a:solidFill>
                      </a:endParaRPr>
                    </a:p>
                  </a:txBody>
                  <a:tcPr/>
                </a:tc>
                <a:tc>
                  <a:txBody>
                    <a:bodyPr/>
                    <a:lstStyle/>
                    <a:p>
                      <a:r>
                        <a:rPr lang="en-US" sz="1100" kern="1200" dirty="0">
                          <a:solidFill>
                            <a:schemeClr val="dk1"/>
                          </a:solidFill>
                          <a:latin typeface="+mn-lt"/>
                          <a:ea typeface="+mn-ea"/>
                          <a:cs typeface="+mn-cs"/>
                        </a:rPr>
                        <a:t>Regulated services must be supported.</a:t>
                      </a:r>
                    </a:p>
                    <a:p>
                      <a:r>
                        <a:rPr lang="en-US" sz="1100" kern="1200" dirty="0">
                          <a:solidFill>
                            <a:schemeClr val="dk1"/>
                          </a:solidFill>
                          <a:latin typeface="+mn-lt"/>
                          <a:ea typeface="+mn-ea"/>
                          <a:cs typeface="+mn-cs"/>
                        </a:rPr>
                        <a:t>Voice is a basic service, its regulated aspects must be supported</a:t>
                      </a:r>
                    </a:p>
                  </a:txBody>
                  <a:tcPr/>
                </a:tc>
                <a:tc>
                  <a:txBody>
                    <a:bodyPr/>
                    <a:lstStyle/>
                    <a:p>
                      <a:r>
                        <a:rPr lang="en-GB" sz="1100" i="1" dirty="0">
                          <a:solidFill>
                            <a:srgbClr val="FF0000"/>
                          </a:solidFill>
                        </a:rPr>
                        <a:t>Please outline any potential dependencies with other WGs?</a:t>
                      </a:r>
                      <a:endParaRPr lang="en-US" sz="1100" i="1" dirty="0">
                        <a:solidFill>
                          <a:srgbClr val="FF0000"/>
                        </a:solidFill>
                      </a:endParaRPr>
                    </a:p>
                  </a:txBody>
                  <a:tcPr/>
                </a:tc>
                <a:extLst>
                  <a:ext uri="{0D108BD9-81ED-4DB2-BD59-A6C34878D82A}">
                    <a16:rowId xmlns:a16="http://schemas.microsoft.com/office/drawing/2014/main" val="779832184"/>
                  </a:ext>
                </a:extLst>
              </a:tr>
              <a:tr h="370840">
                <a:tc>
                  <a:txBody>
                    <a:bodyPr/>
                    <a:lstStyle/>
                    <a:p>
                      <a:endParaRPr lang="en-US" sz="1100" dirty="0"/>
                    </a:p>
                  </a:txBody>
                  <a:tcPr/>
                </a:tc>
                <a:tc>
                  <a:txBody>
                    <a:bodyPr/>
                    <a:lstStyle/>
                    <a:p>
                      <a:r>
                        <a:rPr lang="en-US" sz="1400" b="1" i="0" u="none" strike="noStrike" kern="1200" dirty="0">
                          <a:solidFill>
                            <a:schemeClr val="dk1"/>
                          </a:solidFill>
                          <a:effectLst/>
                          <a:latin typeface="+mn-lt"/>
                          <a:ea typeface="+mn-ea"/>
                          <a:cs typeface="+mn-cs"/>
                        </a:rPr>
                        <a:t>Data framework</a:t>
                      </a:r>
                    </a:p>
                  </a:txBody>
                  <a:tcPr/>
                </a:tc>
                <a:tc>
                  <a:txBody>
                    <a:bodyPr/>
                    <a:lstStyle/>
                    <a:p>
                      <a:pPr rtl="0"/>
                      <a:r>
                        <a:rPr lang="en-US" sz="1800" b="1" i="0" u="none" strike="noStrike" kern="1200" dirty="0">
                          <a:solidFill>
                            <a:schemeClr val="dk1"/>
                          </a:solidFill>
                          <a:effectLst/>
                          <a:latin typeface="+mn-lt"/>
                          <a:ea typeface="+mn-ea"/>
                          <a:cs typeface="+mn-cs"/>
                        </a:rPr>
                        <a:t>How a common framework can be used to be collect, store and transport data</a:t>
                      </a:r>
                      <a:r>
                        <a:rPr lang="en-US" sz="1800" b="1" i="0" u="none" strike="noStrike" kern="1200" dirty="0">
                          <a:solidFill>
                            <a:srgbClr val="FF0000"/>
                          </a:solidFill>
                          <a:effectLst/>
                          <a:latin typeface="+mn-lt"/>
                          <a:ea typeface="+mn-ea"/>
                          <a:cs typeface="+mn-cs"/>
                        </a:rPr>
                        <a:t>*</a:t>
                      </a:r>
                      <a:r>
                        <a:rPr lang="en-US" sz="1800" b="1" i="0" u="none" strike="noStrike" kern="1200" dirty="0">
                          <a:solidFill>
                            <a:schemeClr val="dk1"/>
                          </a:solidFill>
                          <a:effectLst/>
                          <a:latin typeface="+mn-lt"/>
                          <a:ea typeface="+mn-ea"/>
                          <a:cs typeface="+mn-cs"/>
                        </a:rPr>
                        <a:t> in the network?  Including how data can be exposed to third parties and application functions.  Framework shall include who is authorized to perform any such actions using the framework, policies regarding data retention, user consent, local and regional regulations etc.</a:t>
                      </a:r>
                    </a:p>
                    <a:p>
                      <a:pPr rtl="0"/>
                      <a:endParaRPr lang="en-US" b="0" dirty="0">
                        <a:effectLst/>
                      </a:endParaRPr>
                    </a:p>
                    <a:p>
                      <a:pPr rtl="0"/>
                      <a:r>
                        <a:rPr lang="en-US" sz="1800" b="1" i="0" u="none" strike="noStrike" kern="1200" dirty="0">
                          <a:solidFill>
                            <a:srgbClr val="FF0000"/>
                          </a:solidFill>
                          <a:effectLst/>
                          <a:latin typeface="+mn-lt"/>
                          <a:ea typeface="+mn-ea"/>
                          <a:cs typeface="+mn-cs"/>
                        </a:rPr>
                        <a:t>*</a:t>
                      </a:r>
                      <a:r>
                        <a:rPr lang="en-US" sz="1800" b="1" i="0" u="none" strike="noStrike" kern="1200" dirty="0">
                          <a:solidFill>
                            <a:schemeClr val="dk1"/>
                          </a:solidFill>
                          <a:effectLst/>
                          <a:latin typeface="+mn-lt"/>
                          <a:ea typeface="+mn-ea"/>
                          <a:cs typeface="+mn-cs"/>
                        </a:rPr>
                        <a:t>E.g. - Subscription, Policy, Context, State data from Stateless NF to Backend database NF, ISAC, AI/ML data, training data</a:t>
                      </a:r>
                      <a:endParaRPr lang="en-US" b="0" dirty="0">
                        <a:effectLst/>
                      </a:endParaRPr>
                    </a:p>
                    <a:p>
                      <a:br>
                        <a:rPr lang="en-US" dirty="0"/>
                      </a:br>
                      <a:endParaRPr lang="en-US" sz="1100" kern="1200" dirty="0">
                        <a:solidFill>
                          <a:schemeClr val="dk1"/>
                        </a:solidFill>
                        <a:effectLst/>
                        <a:latin typeface="+mn-lt"/>
                        <a:ea typeface="+mn-ea"/>
                        <a:cs typeface="+mn-cs"/>
                      </a:endParaRPr>
                    </a:p>
                  </a:txBody>
                  <a:tcPr/>
                </a:tc>
                <a:tc>
                  <a:txBody>
                    <a:bodyPr/>
                    <a:lstStyle/>
                    <a:p>
                      <a:r>
                        <a:rPr lang="en-US" sz="1100" dirty="0"/>
                        <a:t>NFs are not stateless, if an NF fails it can result in downtime and signaling storms.  </a:t>
                      </a:r>
                    </a:p>
                  </a:txBody>
                  <a:tcPr/>
                </a:tc>
                <a:tc>
                  <a:txBody>
                    <a:bodyPr/>
                    <a:lstStyle/>
                    <a:p>
                      <a:endParaRPr lang="en-US" sz="1100" dirty="0"/>
                    </a:p>
                  </a:txBody>
                  <a:tcPr/>
                </a:tc>
                <a:extLst>
                  <a:ext uri="{0D108BD9-81ED-4DB2-BD59-A6C34878D82A}">
                    <a16:rowId xmlns:a16="http://schemas.microsoft.com/office/drawing/2014/main" val="1961773117"/>
                  </a:ext>
                </a:extLst>
              </a:tr>
              <a:tr h="370840">
                <a:tc>
                  <a:txBody>
                    <a:bodyPr/>
                    <a:lstStyle/>
                    <a:p>
                      <a:endParaRPr lang="en-US" sz="1100" dirty="0"/>
                    </a:p>
                  </a:txBody>
                  <a:tcPr/>
                </a:tc>
                <a:tc>
                  <a:txBody>
                    <a:bodyPr/>
                    <a:lstStyle/>
                    <a:p>
                      <a:r>
                        <a:rPr lang="en-US" sz="1400" b="1" i="0" u="none" strike="noStrike" kern="1200" dirty="0">
                          <a:solidFill>
                            <a:schemeClr val="dk1"/>
                          </a:solidFill>
                          <a:effectLst/>
                          <a:latin typeface="+mn-lt"/>
                          <a:ea typeface="+mn-ea"/>
                          <a:cs typeface="+mn-cs"/>
                        </a:rPr>
                        <a:t>Energy Efficiency</a:t>
                      </a:r>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136015713"/>
                  </a:ext>
                </a:extLst>
              </a:tr>
              <a:tr h="259292">
                <a:tc>
                  <a:txBody>
                    <a:bodyPr/>
                    <a:lstStyle/>
                    <a:p>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dirty="0">
                          <a:solidFill>
                            <a:schemeClr val="dk1"/>
                          </a:solidFill>
                          <a:effectLst/>
                          <a:latin typeface="+mn-lt"/>
                          <a:ea typeface="+mn-ea"/>
                          <a:cs typeface="+mn-cs"/>
                        </a:rPr>
                        <a:t>Interworking &amp; Migration</a:t>
                      </a:r>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2136062564"/>
                  </a:ext>
                </a:extLst>
              </a:tr>
            </a:tbl>
          </a:graphicData>
        </a:graphic>
      </p:graphicFrame>
    </p:spTree>
    <p:extLst>
      <p:ext uri="{BB962C8B-B14F-4D97-AF65-F5344CB8AC3E}">
        <p14:creationId xmlns:p14="http://schemas.microsoft.com/office/powerpoint/2010/main" val="23623446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The deck contains a number of questions/ topics that should be used as input to drive discussion points in NWM.</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8655</TotalTime>
  <Words>647</Words>
  <Application>Microsoft Office PowerPoint</Application>
  <PresentationFormat>Widescreen</PresentationFormat>
  <Paragraphs>75</Paragraphs>
  <Slides>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6G study areas</vt:lpstr>
      <vt:lpstr>Intro</vt:lpstr>
      <vt:lpstr>View on 6G SID Scope Content for Architecture requirements</vt:lpstr>
      <vt:lpstr>View on 6G SID Scope Content for Architecture requirements</vt:lpstr>
      <vt:lpstr>View on 6G SID Scope Content for Architecture requirements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Buckley, Adrian</cp:lastModifiedBy>
  <cp:revision>631</cp:revision>
  <dcterms:created xsi:type="dcterms:W3CDTF">2010-02-05T13:52:04Z</dcterms:created>
  <dcterms:modified xsi:type="dcterms:W3CDTF">2025-03-28T22:36:26Z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